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59" r:id="rId5"/>
    <p:sldId id="292" r:id="rId6"/>
    <p:sldId id="286" r:id="rId7"/>
    <p:sldId id="290" r:id="rId8"/>
    <p:sldId id="291" r:id="rId9"/>
    <p:sldId id="293" r:id="rId10"/>
    <p:sldId id="29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0874" autoAdjust="0"/>
  </p:normalViewPr>
  <p:slideViewPr>
    <p:cSldViewPr>
      <p:cViewPr varScale="1">
        <p:scale>
          <a:sx n="66" d="100"/>
          <a:sy n="66" d="100"/>
        </p:scale>
        <p:origin x="156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53D802-D114-488B-AB1F-B2DD19377177}" type="datetimeFigureOut">
              <a:rPr lang="en-US" smtClean="0"/>
              <a:pPr/>
              <a:t>1/24/2019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DCDE06-6669-423D-BDAD-ECDAC4BDFBC9}" type="slidenum">
              <a:rPr lang="en-US" smtClean="0"/>
              <a:pPr/>
              <a:t>‹#›</a:t>
            </a:fld>
            <a:endParaRPr lang="en-US"/>
          </a:p>
        </p:txBody>
      </p:sp>
    </p:spTree>
    <p:extLst>
      <p:ext uri="{BB962C8B-B14F-4D97-AF65-F5344CB8AC3E}">
        <p14:creationId xmlns:p14="http://schemas.microsoft.com/office/powerpoint/2010/main" val="1889763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DCDE06-6669-423D-BDAD-ECDAC4BDFBC9}" type="slidenum">
              <a:rPr lang="en-US" smtClean="0"/>
              <a:pPr/>
              <a:t>1</a:t>
            </a:fld>
            <a:endParaRPr lang="en-US"/>
          </a:p>
        </p:txBody>
      </p:sp>
    </p:spTree>
    <p:extLst>
      <p:ext uri="{BB962C8B-B14F-4D97-AF65-F5344CB8AC3E}">
        <p14:creationId xmlns:p14="http://schemas.microsoft.com/office/powerpoint/2010/main" val="1255935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second example is more </a:t>
            </a:r>
            <a:r>
              <a:rPr lang="en-US" sz="1200" b="1" i="0" u="none" strike="noStrike" kern="1200" baseline="0" dirty="0" smtClean="0">
                <a:solidFill>
                  <a:schemeClr val="tx1"/>
                </a:solidFill>
                <a:latin typeface="+mn-lt"/>
                <a:ea typeface="+mn-ea"/>
                <a:cs typeface="+mn-cs"/>
              </a:rPr>
              <a:t>effective </a:t>
            </a:r>
            <a:r>
              <a:rPr lang="en-US" sz="1200" b="0" i="0" u="none" strike="noStrike" kern="1200" baseline="0" dirty="0" smtClean="0">
                <a:solidFill>
                  <a:schemeClr val="tx1"/>
                </a:solidFill>
                <a:latin typeface="+mn-lt"/>
                <a:ea typeface="+mn-ea"/>
                <a:cs typeface="+mn-cs"/>
              </a:rPr>
              <a:t>because it follows the guidelines for incorporating evidence into an essay.</a:t>
            </a:r>
          </a:p>
          <a:p>
            <a:r>
              <a:rPr lang="en-US" sz="1200" b="0" i="0" u="none" strike="noStrike" kern="1200" baseline="0" dirty="0" smtClean="0">
                <a:solidFill>
                  <a:schemeClr val="tx1"/>
                </a:solidFill>
                <a:latin typeface="+mn-lt"/>
                <a:ea typeface="+mn-ea"/>
                <a:cs typeface="+mn-cs"/>
              </a:rPr>
              <a:t>Notice, too, that it uses a </a:t>
            </a:r>
            <a:r>
              <a:rPr lang="en-US" sz="1200" b="0" i="1" u="none" strike="noStrike" kern="1200" baseline="0" dirty="0" smtClean="0">
                <a:solidFill>
                  <a:schemeClr val="tx1"/>
                </a:solidFill>
                <a:latin typeface="+mn-lt"/>
                <a:ea typeface="+mn-ea"/>
                <a:cs typeface="+mn-cs"/>
              </a:rPr>
              <a:t>lead-in phrase </a:t>
            </a:r>
            <a:r>
              <a:rPr lang="en-US" sz="1200" b="0" i="0" u="none" strike="noStrike" kern="1200" baseline="0" dirty="0" smtClean="0">
                <a:solidFill>
                  <a:schemeClr val="tx1"/>
                </a:solidFill>
                <a:latin typeface="+mn-lt"/>
                <a:ea typeface="+mn-ea"/>
                <a:cs typeface="+mn-cs"/>
              </a:rPr>
              <a:t>(“. . . as James </a:t>
            </a:r>
            <a:r>
              <a:rPr lang="en-US" sz="1200" b="0" i="0" u="none" strike="noStrike" kern="1200" baseline="0" dirty="0" err="1" smtClean="0">
                <a:solidFill>
                  <a:schemeClr val="tx1"/>
                </a:solidFill>
                <a:latin typeface="+mn-lt"/>
                <a:ea typeface="+mn-ea"/>
                <a:cs typeface="+mn-cs"/>
              </a:rPr>
              <a:t>Gleick</a:t>
            </a:r>
            <a:r>
              <a:rPr lang="en-US" sz="1200" b="0" i="0" u="none" strike="noStrike" kern="1200" baseline="0" dirty="0" smtClean="0">
                <a:solidFill>
                  <a:schemeClr val="tx1"/>
                </a:solidFill>
                <a:latin typeface="+mn-lt"/>
                <a:ea typeface="+mn-ea"/>
                <a:cs typeface="+mn-cs"/>
              </a:rPr>
              <a:t> says in his book, </a:t>
            </a:r>
            <a:r>
              <a:rPr lang="en-US" sz="1200" b="0" i="1" u="none" strike="noStrike" kern="1200" baseline="0" dirty="0" smtClean="0">
                <a:solidFill>
                  <a:schemeClr val="tx1"/>
                </a:solidFill>
                <a:latin typeface="+mn-lt"/>
                <a:ea typeface="+mn-ea"/>
                <a:cs typeface="+mn-cs"/>
              </a:rPr>
              <a:t>Faster</a:t>
            </a:r>
            <a:r>
              <a:rPr lang="en-US" sz="1200" b="0" i="0" u="none" strike="noStrike" kern="1200" baseline="0" dirty="0" smtClean="0">
                <a:solidFill>
                  <a:schemeClr val="tx1"/>
                </a:solidFill>
                <a:latin typeface="+mn-lt"/>
                <a:ea typeface="+mn-ea"/>
                <a:cs typeface="+mn-cs"/>
              </a:rPr>
              <a:t>”) to introduce the direct</a:t>
            </a:r>
          </a:p>
          <a:p>
            <a:r>
              <a:rPr lang="en-US" sz="1200" b="0" i="0" u="none" strike="noStrike" kern="1200" baseline="0" dirty="0" smtClean="0">
                <a:solidFill>
                  <a:schemeClr val="tx1"/>
                </a:solidFill>
                <a:latin typeface="+mn-lt"/>
                <a:ea typeface="+mn-ea"/>
                <a:cs typeface="+mn-cs"/>
              </a:rPr>
              <a:t>quotation. This lead-in phrase helps to integrate the quotation with the writer’s ideas. Also notice that the writer discusses and comments upon the quotation immediately afterwards, which allows the reader to see the quotation’s connection to the writer’s point.</a:t>
            </a:r>
            <a:endParaRPr lang="en-US" dirty="0"/>
          </a:p>
        </p:txBody>
      </p:sp>
      <p:sp>
        <p:nvSpPr>
          <p:cNvPr id="4" name="Slide Number Placeholder 3"/>
          <p:cNvSpPr>
            <a:spLocks noGrp="1"/>
          </p:cNvSpPr>
          <p:nvPr>
            <p:ph type="sldNum" sz="quarter" idx="10"/>
          </p:nvPr>
        </p:nvSpPr>
        <p:spPr/>
        <p:txBody>
          <a:bodyPr/>
          <a:lstStyle/>
          <a:p>
            <a:fld id="{44DCDE06-6669-423D-BDAD-ECDAC4BDFBC9}" type="slidenum">
              <a:rPr lang="en-US" smtClean="0"/>
              <a:pPr/>
              <a:t>10</a:t>
            </a:fld>
            <a:endParaRPr lang="en-US"/>
          </a:p>
        </p:txBody>
      </p:sp>
    </p:spTree>
    <p:extLst>
      <p:ext uri="{BB962C8B-B14F-4D97-AF65-F5344CB8AC3E}">
        <p14:creationId xmlns:p14="http://schemas.microsoft.com/office/powerpoint/2010/main" val="3073982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E5036FF-FB58-4209-9C1E-EAF0B39800E4}" type="datetimeFigureOut">
              <a:rPr lang="en-US" smtClean="0"/>
              <a:pPr/>
              <a:t>1/24/2019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73DF357-FCB7-4FAA-A79C-B0D6EBFEC2B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5036FF-FB58-4209-9C1E-EAF0B39800E4}"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DF357-FCB7-4FAA-A79C-B0D6EBFEC2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5036FF-FB58-4209-9C1E-EAF0B39800E4}"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DF357-FCB7-4FAA-A79C-B0D6EBFEC2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E5036FF-FB58-4209-9C1E-EAF0B39800E4}"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DF357-FCB7-4FAA-A79C-B0D6EBFEC2B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5036FF-FB58-4209-9C1E-EAF0B39800E4}" type="datetimeFigureOut">
              <a:rPr lang="en-US" smtClean="0"/>
              <a:pPr/>
              <a:t>1/24/2019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73DF357-FCB7-4FAA-A79C-B0D6EBFEC2B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E5036FF-FB58-4209-9C1E-EAF0B39800E4}"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DF357-FCB7-4FAA-A79C-B0D6EBFEC2B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E5036FF-FB58-4209-9C1E-EAF0B39800E4}" type="datetimeFigureOut">
              <a:rPr lang="en-US" smtClean="0"/>
              <a:pPr/>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3DF357-FCB7-4FAA-A79C-B0D6EBFEC2B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5036FF-FB58-4209-9C1E-EAF0B39800E4}" type="datetimeFigureOut">
              <a:rPr lang="en-US" smtClean="0"/>
              <a:pPr/>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3DF357-FCB7-4FAA-A79C-B0D6EBFEC2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036FF-FB58-4209-9C1E-EAF0B39800E4}" type="datetimeFigureOut">
              <a:rPr lang="en-US" smtClean="0"/>
              <a:pPr/>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3DF357-FCB7-4FAA-A79C-B0D6EBFEC2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5036FF-FB58-4209-9C1E-EAF0B39800E4}"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DF357-FCB7-4FAA-A79C-B0D6EBFEC2B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5036FF-FB58-4209-9C1E-EAF0B39800E4}" type="datetimeFigureOut">
              <a:rPr lang="en-US" smtClean="0"/>
              <a:pPr/>
              <a:t>1/24/2019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73DF357-FCB7-4FAA-A79C-B0D6EBFEC2B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E5036FF-FB58-4209-9C1E-EAF0B39800E4}" type="datetimeFigureOut">
              <a:rPr lang="en-US" smtClean="0"/>
              <a:pPr/>
              <a:t>1/24/2019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73DF357-FCB7-4FAA-A79C-B0D6EBFEC2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fld id="{80A8A3D6-C6D0-4CE8-B3E4-D5A2E62805C1}" type="datetime2">
              <a:rPr lang="en-US" smtClean="0"/>
              <a:pPr/>
              <a:t>Thursday, January 24, 2019</a:t>
            </a:fld>
            <a:endParaRPr lang="en-US" dirty="0"/>
          </a:p>
        </p:txBody>
      </p:sp>
      <p:sp>
        <p:nvSpPr>
          <p:cNvPr id="2" name="Title 1"/>
          <p:cNvSpPr>
            <a:spLocks noGrp="1"/>
          </p:cNvSpPr>
          <p:nvPr>
            <p:ph type="ctrTitle"/>
          </p:nvPr>
        </p:nvSpPr>
        <p:spPr/>
        <p:txBody>
          <a:bodyPr/>
          <a:lstStyle/>
          <a:p>
            <a:r>
              <a:rPr lang="en-US" dirty="0" smtClean="0"/>
              <a:t>How to Use Quotes in Your Writing:</a:t>
            </a:r>
            <a:br>
              <a:rPr lang="en-US" dirty="0" smtClean="0"/>
            </a:br>
            <a:r>
              <a:rPr lang="en-US" dirty="0" smtClean="0"/>
              <a:t>Remember to ICE Them!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Quote</a:t>
            </a:r>
            <a:endParaRPr lang="en-US" dirty="0"/>
          </a:p>
        </p:txBody>
      </p:sp>
      <p:sp>
        <p:nvSpPr>
          <p:cNvPr id="3" name="Content Placeholder 2"/>
          <p:cNvSpPr>
            <a:spLocks noGrp="1"/>
          </p:cNvSpPr>
          <p:nvPr>
            <p:ph sz="quarter" idx="1"/>
          </p:nvPr>
        </p:nvSpPr>
        <p:spPr/>
        <p:txBody>
          <a:bodyPr>
            <a:normAutofit/>
          </a:bodyPr>
          <a:lstStyle/>
          <a:p>
            <a:r>
              <a:rPr lang="en-US" dirty="0"/>
              <a:t>Today, Americans are too self-centered</a:t>
            </a:r>
            <a:r>
              <a:rPr lang="en-US" dirty="0" smtClean="0"/>
              <a:t>. Even </a:t>
            </a:r>
            <a:r>
              <a:rPr lang="en-US" dirty="0"/>
              <a:t>our families don't matter as </a:t>
            </a:r>
            <a:r>
              <a:rPr lang="en-US" dirty="0" smtClean="0"/>
              <a:t>much anymore </a:t>
            </a:r>
            <a:r>
              <a:rPr lang="en-US" dirty="0"/>
              <a:t>as they once did. Other </a:t>
            </a:r>
            <a:r>
              <a:rPr lang="en-US" dirty="0" smtClean="0"/>
              <a:t>people and </a:t>
            </a:r>
            <a:r>
              <a:rPr lang="en-US" dirty="0"/>
              <a:t>activities take precedence, </a:t>
            </a:r>
            <a:r>
              <a:rPr lang="en-US" dirty="0" smtClean="0"/>
              <a:t>as James </a:t>
            </a:r>
            <a:r>
              <a:rPr lang="en-US" dirty="0" err="1"/>
              <a:t>Gleick</a:t>
            </a:r>
            <a:r>
              <a:rPr lang="en-US" dirty="0"/>
              <a:t> says in his book, </a:t>
            </a:r>
            <a:r>
              <a:rPr lang="en-US" i="1" dirty="0" smtClean="0"/>
              <a:t>Faster:</a:t>
            </a:r>
            <a:r>
              <a:rPr lang="en-US" dirty="0" smtClean="0"/>
              <a:t> “</a:t>
            </a:r>
            <a:r>
              <a:rPr lang="en-US" dirty="0"/>
              <a:t>We are consumers-on-the-run . . . </a:t>
            </a:r>
            <a:r>
              <a:rPr lang="en-US" dirty="0" smtClean="0"/>
              <a:t>The very </a:t>
            </a:r>
            <a:r>
              <a:rPr lang="en-US" dirty="0"/>
              <a:t>notion of the family meal as </a:t>
            </a:r>
            <a:r>
              <a:rPr lang="en-US" dirty="0" smtClean="0"/>
              <a:t>a sit-down </a:t>
            </a:r>
            <a:r>
              <a:rPr lang="en-US" dirty="0"/>
              <a:t>occasion is vanishing. </a:t>
            </a:r>
            <a:r>
              <a:rPr lang="en-US" dirty="0" smtClean="0"/>
              <a:t>Adults and </a:t>
            </a:r>
            <a:r>
              <a:rPr lang="en-US" dirty="0"/>
              <a:t>children alike eat . . . on the </a:t>
            </a:r>
            <a:r>
              <a:rPr lang="en-US" dirty="0" smtClean="0"/>
              <a:t>way to </a:t>
            </a:r>
            <a:r>
              <a:rPr lang="en-US" dirty="0"/>
              <a:t>their next activity” (148). </a:t>
            </a:r>
            <a:r>
              <a:rPr lang="en-US" dirty="0" smtClean="0"/>
              <a:t>Sit-down meals </a:t>
            </a:r>
            <a:r>
              <a:rPr lang="en-US" dirty="0"/>
              <a:t>are a time to share and </a:t>
            </a:r>
            <a:r>
              <a:rPr lang="en-US" dirty="0" smtClean="0"/>
              <a:t>connect with </a:t>
            </a:r>
            <a:r>
              <a:rPr lang="en-US" dirty="0"/>
              <a:t>others; however, that </a:t>
            </a:r>
            <a:r>
              <a:rPr lang="en-US" dirty="0" smtClean="0"/>
              <a:t>connection </a:t>
            </a:r>
            <a:r>
              <a:rPr lang="en-US" dirty="0"/>
              <a:t>has become less valued, as families </a:t>
            </a:r>
            <a:r>
              <a:rPr lang="en-US" dirty="0" smtClean="0"/>
              <a:t>begin to </a:t>
            </a:r>
            <a:r>
              <a:rPr lang="en-US" dirty="0"/>
              <a:t>prize individual activities </a:t>
            </a:r>
            <a:r>
              <a:rPr lang="en-US" dirty="0" smtClean="0"/>
              <a:t>over shared </a:t>
            </a:r>
            <a:r>
              <a:rPr lang="en-US" dirty="0"/>
              <a:t>time, promoting </a:t>
            </a:r>
            <a:r>
              <a:rPr lang="en-US" dirty="0" smtClean="0"/>
              <a:t>self-centeredness over </a:t>
            </a:r>
            <a:r>
              <a:rPr lang="en-US" dirty="0"/>
              <a:t>group identity.</a:t>
            </a:r>
          </a:p>
        </p:txBody>
      </p:sp>
    </p:spTree>
    <p:extLst>
      <p:ext uri="{BB962C8B-B14F-4D97-AF65-F5344CB8AC3E}">
        <p14:creationId xmlns:p14="http://schemas.microsoft.com/office/powerpoint/2010/main" val="421268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772400" cy="1524000"/>
          </a:xfrm>
        </p:spPr>
        <p:txBody>
          <a:bodyPr>
            <a:noAutofit/>
          </a:bodyPr>
          <a:lstStyle/>
          <a:p>
            <a:r>
              <a:rPr lang="en-US" sz="4800" dirty="0" smtClean="0"/>
              <a:t>Why Use Quotes in Your Paper?</a:t>
            </a:r>
            <a:endParaRPr lang="en-US" sz="4800" dirty="0"/>
          </a:p>
        </p:txBody>
      </p:sp>
      <p:sp>
        <p:nvSpPr>
          <p:cNvPr id="3" name="Content Placeholder 2"/>
          <p:cNvSpPr>
            <a:spLocks noGrp="1"/>
          </p:cNvSpPr>
          <p:nvPr>
            <p:ph sz="quarter" idx="1"/>
          </p:nvPr>
        </p:nvSpPr>
        <p:spPr>
          <a:xfrm>
            <a:off x="914400" y="2743200"/>
            <a:ext cx="7772400" cy="2819400"/>
          </a:xfrm>
        </p:spPr>
        <p:txBody>
          <a:bodyPr>
            <a:normAutofit fontScale="92500" lnSpcReduction="20000"/>
          </a:bodyPr>
          <a:lstStyle/>
          <a:p>
            <a:r>
              <a:rPr lang="en-US" sz="5400" dirty="0" smtClean="0">
                <a:latin typeface="+mj-lt"/>
              </a:rPr>
              <a:t>To provide evidence for your argument</a:t>
            </a:r>
          </a:p>
          <a:p>
            <a:r>
              <a:rPr lang="en-US" sz="5400" dirty="0" smtClean="0">
                <a:latin typeface="+mj-lt"/>
              </a:rPr>
              <a:t>To analyze an idea or passage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421" y="685800"/>
            <a:ext cx="7772400" cy="1143000"/>
          </a:xfrm>
        </p:spPr>
        <p:txBody>
          <a:bodyPr>
            <a:normAutofit/>
          </a:bodyPr>
          <a:lstStyle/>
          <a:p>
            <a:r>
              <a:rPr lang="en-US" sz="6000" dirty="0" smtClean="0"/>
              <a:t>Where to Use Quotes</a:t>
            </a:r>
            <a:endParaRPr lang="en-US" sz="6000" dirty="0"/>
          </a:p>
        </p:txBody>
      </p:sp>
      <p:sp>
        <p:nvSpPr>
          <p:cNvPr id="3" name="Content Placeholder 2"/>
          <p:cNvSpPr>
            <a:spLocks noGrp="1"/>
          </p:cNvSpPr>
          <p:nvPr>
            <p:ph sz="quarter" idx="1"/>
          </p:nvPr>
        </p:nvSpPr>
        <p:spPr>
          <a:xfrm>
            <a:off x="914400" y="2133600"/>
            <a:ext cx="7772400" cy="3352800"/>
          </a:xfrm>
        </p:spPr>
        <p:txBody>
          <a:bodyPr>
            <a:normAutofit/>
          </a:bodyPr>
          <a:lstStyle/>
          <a:p>
            <a:r>
              <a:rPr lang="en-US" sz="4800" u="sng" dirty="0" smtClean="0"/>
              <a:t>Never</a:t>
            </a:r>
            <a:r>
              <a:rPr lang="en-US" sz="4800" dirty="0" smtClean="0"/>
              <a:t>: introduction, topic sentences, conclusion</a:t>
            </a:r>
          </a:p>
          <a:p>
            <a:r>
              <a:rPr lang="en-US" sz="4800" u="sng" dirty="0" smtClean="0"/>
              <a:t>Always</a:t>
            </a:r>
            <a:r>
              <a:rPr lang="en-US" sz="4800" dirty="0" smtClean="0"/>
              <a:t>: </a:t>
            </a:r>
            <a:r>
              <a:rPr lang="en-US" sz="4800" b="1" i="1" dirty="0" smtClean="0"/>
              <a:t>inside</a:t>
            </a:r>
            <a:r>
              <a:rPr lang="en-US" sz="4800" dirty="0" smtClean="0"/>
              <a:t> body paragraphs</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7772400" cy="1143000"/>
          </a:xfrm>
        </p:spPr>
        <p:txBody>
          <a:bodyPr>
            <a:noAutofit/>
          </a:bodyPr>
          <a:lstStyle/>
          <a:p>
            <a:r>
              <a:rPr lang="en-US" sz="7200" dirty="0" smtClean="0"/>
              <a:t>Always ICE Quotes</a:t>
            </a:r>
            <a:endParaRPr lang="en-US" sz="7200" dirty="0"/>
          </a:p>
        </p:txBody>
      </p:sp>
      <p:sp>
        <p:nvSpPr>
          <p:cNvPr id="3" name="Content Placeholder 2"/>
          <p:cNvSpPr>
            <a:spLocks noGrp="1"/>
          </p:cNvSpPr>
          <p:nvPr>
            <p:ph sz="quarter" idx="1"/>
          </p:nvPr>
        </p:nvSpPr>
        <p:spPr>
          <a:xfrm>
            <a:off x="914400" y="2438400"/>
            <a:ext cx="7772400" cy="3048000"/>
          </a:xfrm>
        </p:spPr>
        <p:txBody>
          <a:bodyPr>
            <a:normAutofit/>
          </a:bodyPr>
          <a:lstStyle/>
          <a:p>
            <a:pPr lvl="1"/>
            <a:r>
              <a:rPr lang="en-US" sz="5400" b="1" u="sng" cap="small" dirty="0" smtClean="0"/>
              <a:t>I</a:t>
            </a:r>
            <a:r>
              <a:rPr lang="en-US" sz="5400" dirty="0" smtClean="0"/>
              <a:t>ntroduce</a:t>
            </a:r>
          </a:p>
          <a:p>
            <a:pPr lvl="1"/>
            <a:r>
              <a:rPr lang="en-US" sz="5400" b="1" u="sng" cap="small" dirty="0" smtClean="0"/>
              <a:t>c</a:t>
            </a:r>
            <a:r>
              <a:rPr lang="en-US" sz="5400" dirty="0" smtClean="0"/>
              <a:t>ite </a:t>
            </a:r>
          </a:p>
          <a:p>
            <a:pPr lvl="1"/>
            <a:r>
              <a:rPr lang="en-US" sz="5400" b="1" u="sng" cap="small" dirty="0" smtClean="0"/>
              <a:t>e</a:t>
            </a:r>
            <a:r>
              <a:rPr lang="en-US" sz="5400" dirty="0" smtClean="0"/>
              <a:t>xplain</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2057400"/>
          </a:xfrm>
        </p:spPr>
        <p:txBody>
          <a:bodyPr>
            <a:noAutofit/>
          </a:bodyPr>
          <a:lstStyle/>
          <a:p>
            <a:r>
              <a:rPr lang="en-US" sz="6000" dirty="0" smtClean="0"/>
              <a:t>Which quote has been introduced?</a:t>
            </a:r>
            <a:endParaRPr lang="en-US" sz="6000" dirty="0"/>
          </a:p>
        </p:txBody>
      </p:sp>
      <p:sp>
        <p:nvSpPr>
          <p:cNvPr id="3" name="Content Placeholder 2"/>
          <p:cNvSpPr>
            <a:spLocks noGrp="1"/>
          </p:cNvSpPr>
          <p:nvPr>
            <p:ph sz="quarter" idx="1"/>
          </p:nvPr>
        </p:nvSpPr>
        <p:spPr>
          <a:xfrm>
            <a:off x="914400" y="2217057"/>
            <a:ext cx="7772400" cy="3657600"/>
          </a:xfrm>
        </p:spPr>
        <p:txBody>
          <a:bodyPr>
            <a:normAutofit fontScale="85000" lnSpcReduction="20000"/>
          </a:bodyPr>
          <a:lstStyle/>
          <a:p>
            <a:pPr marL="0" indent="0">
              <a:buNone/>
            </a:pPr>
            <a:r>
              <a:rPr lang="en-US" sz="4000" dirty="0" smtClean="0">
                <a:latin typeface="+mj-lt"/>
              </a:rPr>
              <a:t>Quote A:</a:t>
            </a:r>
          </a:p>
          <a:p>
            <a:pPr marL="0" indent="0">
              <a:buNone/>
            </a:pPr>
            <a:r>
              <a:rPr lang="en-US" sz="4000" dirty="0" smtClean="0">
                <a:latin typeface="+mj-lt"/>
              </a:rPr>
              <a:t>“He got a fair trial . . . What </a:t>
            </a:r>
            <a:r>
              <a:rPr lang="en-US" sz="4000" dirty="0" err="1" smtClean="0">
                <a:latin typeface="+mj-lt"/>
              </a:rPr>
              <a:t>d’you</a:t>
            </a:r>
            <a:r>
              <a:rPr lang="en-US" sz="4000" dirty="0" smtClean="0">
                <a:latin typeface="+mj-lt"/>
              </a:rPr>
              <a:t> think that trial cost?” (13).</a:t>
            </a:r>
            <a:endParaRPr lang="en-US" sz="4000" dirty="0">
              <a:latin typeface="+mj-lt"/>
            </a:endParaRPr>
          </a:p>
          <a:p>
            <a:pPr>
              <a:buNone/>
            </a:pPr>
            <a:endParaRPr lang="en-US" sz="4000" dirty="0">
              <a:latin typeface="+mj-lt"/>
            </a:endParaRPr>
          </a:p>
          <a:p>
            <a:pPr marL="0" indent="0">
              <a:buNone/>
            </a:pPr>
            <a:r>
              <a:rPr lang="en-US" sz="4000" dirty="0" smtClean="0">
                <a:latin typeface="+mj-lt"/>
              </a:rPr>
              <a:t>Quote B: </a:t>
            </a:r>
          </a:p>
          <a:p>
            <a:pPr marL="0" indent="0">
              <a:buNone/>
            </a:pPr>
            <a:r>
              <a:rPr lang="en-US" sz="4000" dirty="0" smtClean="0">
                <a:latin typeface="+mj-lt"/>
              </a:rPr>
              <a:t>Juror 10 insists</a:t>
            </a:r>
            <a:r>
              <a:rPr lang="en-US" sz="4000" dirty="0">
                <a:latin typeface="+mj-lt"/>
              </a:rPr>
              <a:t>, “He got a fair trial . . . What </a:t>
            </a:r>
            <a:r>
              <a:rPr lang="en-US" sz="4000" dirty="0" err="1">
                <a:latin typeface="+mj-lt"/>
              </a:rPr>
              <a:t>d’you</a:t>
            </a:r>
            <a:r>
              <a:rPr lang="en-US" sz="4000" dirty="0">
                <a:latin typeface="+mj-lt"/>
              </a:rPr>
              <a:t> think that trial cost?” </a:t>
            </a:r>
            <a:r>
              <a:rPr lang="en-US" sz="4000" dirty="0" smtClean="0">
                <a:latin typeface="+mj-lt"/>
              </a:rPr>
              <a:t>(13).</a:t>
            </a:r>
            <a:endParaRPr lang="en-US" sz="3600" dirty="0">
              <a:latin typeface="+mj-lt"/>
            </a:endParaRPr>
          </a:p>
          <a:p>
            <a:endParaRPr lang="en-US" dirty="0"/>
          </a:p>
        </p:txBody>
      </p:sp>
    </p:spTree>
    <p:extLst>
      <p:ext uri="{BB962C8B-B14F-4D97-AF65-F5344CB8AC3E}">
        <p14:creationId xmlns:p14="http://schemas.microsoft.com/office/powerpoint/2010/main" val="4011346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ways to introduce quotes</a:t>
            </a:r>
            <a:endParaRPr lang="en-US" dirty="0"/>
          </a:p>
        </p:txBody>
      </p:sp>
      <p:sp>
        <p:nvSpPr>
          <p:cNvPr id="3" name="Content Placeholder 2"/>
          <p:cNvSpPr>
            <a:spLocks noGrp="1"/>
          </p:cNvSpPr>
          <p:nvPr>
            <p:ph sz="quarter" idx="1"/>
          </p:nvPr>
        </p:nvSpPr>
        <p:spPr/>
        <p:txBody>
          <a:bodyPr>
            <a:normAutofit lnSpcReduction="10000"/>
          </a:bodyPr>
          <a:lstStyle/>
          <a:p>
            <a:r>
              <a:rPr lang="en-US" sz="2800" b="1" dirty="0" smtClean="0"/>
              <a:t>In response to Juror 8, Juror 10 argues . . . </a:t>
            </a:r>
            <a:endParaRPr lang="en-US" sz="2800" dirty="0"/>
          </a:p>
          <a:p>
            <a:r>
              <a:rPr lang="en-US" sz="2800" b="1" dirty="0" smtClean="0"/>
              <a:t>During  the discussion, Juror 6 observes . . . </a:t>
            </a:r>
            <a:endParaRPr lang="en-US" sz="2800" dirty="0"/>
          </a:p>
          <a:p>
            <a:r>
              <a:rPr lang="en-US" sz="2800" b="1" dirty="0" smtClean="0"/>
              <a:t>As the conversation heats up, Juror 3 shouts . . .</a:t>
            </a:r>
          </a:p>
          <a:p>
            <a:r>
              <a:rPr lang="en-US" sz="2800" b="1" dirty="0" smtClean="0"/>
              <a:t>Juror 9 points out . . .</a:t>
            </a:r>
          </a:p>
          <a:p>
            <a:r>
              <a:rPr lang="en-US" sz="2800" b="1" dirty="0"/>
              <a:t>For example, Juror 4 remembers . . .</a:t>
            </a:r>
          </a:p>
          <a:p>
            <a:r>
              <a:rPr lang="en-US" sz="2800" b="1" dirty="0"/>
              <a:t>When Juror 3 yells . . .</a:t>
            </a:r>
          </a:p>
          <a:p>
            <a:r>
              <a:rPr lang="en-US" sz="2800" b="1" dirty="0"/>
              <a:t>An example of this occurs when Juror 7 exclaims . . </a:t>
            </a:r>
            <a:r>
              <a:rPr lang="en-US" sz="2800" b="1" dirty="0" smtClean="0"/>
              <a:t>.</a:t>
            </a:r>
          </a:p>
          <a:p>
            <a:r>
              <a:rPr lang="en-US" sz="2800" b="1" dirty="0" smtClean="0"/>
              <a:t>argues, comments, concludes, observes, suggests, insists, counters . . .</a:t>
            </a:r>
            <a:endParaRPr lang="en-US" sz="2800" b="1" dirty="0"/>
          </a:p>
        </p:txBody>
      </p:sp>
    </p:spTree>
    <p:extLst>
      <p:ext uri="{BB962C8B-B14F-4D97-AF65-F5344CB8AC3E}">
        <p14:creationId xmlns:p14="http://schemas.microsoft.com/office/powerpoint/2010/main" val="1689438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Cite Your Quote in MLA Format</a:t>
            </a:r>
            <a:endParaRPr lang="en-US" sz="4400" dirty="0"/>
          </a:p>
        </p:txBody>
      </p:sp>
      <p:sp>
        <p:nvSpPr>
          <p:cNvPr id="3" name="Content Placeholder 2"/>
          <p:cNvSpPr>
            <a:spLocks noGrp="1"/>
          </p:cNvSpPr>
          <p:nvPr>
            <p:ph sz="quarter" idx="1"/>
          </p:nvPr>
        </p:nvSpPr>
        <p:spPr>
          <a:xfrm>
            <a:off x="914400" y="1600200"/>
            <a:ext cx="7772400" cy="4572000"/>
          </a:xfrm>
        </p:spPr>
        <p:txBody>
          <a:bodyPr>
            <a:normAutofit lnSpcReduction="10000"/>
          </a:bodyPr>
          <a:lstStyle/>
          <a:p>
            <a:r>
              <a:rPr lang="en-US" sz="3200" dirty="0" smtClean="0">
                <a:latin typeface="+mj-lt"/>
              </a:rPr>
              <a:t>Use only the part of the quote that is relevant</a:t>
            </a:r>
            <a:r>
              <a:rPr lang="en-US" sz="3200" dirty="0">
                <a:latin typeface="+mj-lt"/>
              </a:rPr>
              <a:t> </a:t>
            </a:r>
            <a:r>
              <a:rPr lang="en-US" sz="3200" dirty="0" smtClean="0">
                <a:latin typeface="+mj-lt"/>
              </a:rPr>
              <a:t>to your argument.</a:t>
            </a:r>
          </a:p>
          <a:p>
            <a:r>
              <a:rPr lang="en-US" sz="3200" dirty="0" smtClean="0">
                <a:latin typeface="+mj-lt"/>
              </a:rPr>
              <a:t>Put a comma after the introductory phrase.</a:t>
            </a:r>
          </a:p>
          <a:p>
            <a:r>
              <a:rPr lang="en-US" sz="3200" dirty="0" smtClean="0">
                <a:latin typeface="+mj-lt"/>
              </a:rPr>
              <a:t>Put the period </a:t>
            </a:r>
            <a:r>
              <a:rPr lang="en-US" sz="3200" b="1" u="sng" dirty="0" smtClean="0">
                <a:latin typeface="+mj-lt"/>
              </a:rPr>
              <a:t>after</a:t>
            </a:r>
            <a:r>
              <a:rPr lang="en-US" sz="3200" dirty="0" smtClean="0">
                <a:latin typeface="+mj-lt"/>
              </a:rPr>
              <a:t> the closing parenthesis.</a:t>
            </a:r>
          </a:p>
          <a:p>
            <a:pPr marL="0" indent="0">
              <a:buNone/>
            </a:pPr>
            <a:r>
              <a:rPr lang="en-US" sz="3200" dirty="0" smtClean="0">
                <a:latin typeface="+mj-lt"/>
              </a:rPr>
              <a:t>EXAMPLE</a:t>
            </a:r>
          </a:p>
          <a:p>
            <a:r>
              <a:rPr lang="en-US" sz="3200" dirty="0" smtClean="0">
                <a:latin typeface="+mj-lt"/>
              </a:rPr>
              <a:t>According to Brown</a:t>
            </a:r>
            <a:r>
              <a:rPr lang="en-US" sz="3200" dirty="0">
                <a:latin typeface="+mj-lt"/>
              </a:rPr>
              <a:t>, </a:t>
            </a:r>
            <a:r>
              <a:rPr lang="en-US" sz="3200" dirty="0" smtClean="0">
                <a:latin typeface="+mj-lt"/>
              </a:rPr>
              <a:t>“Spiders </a:t>
            </a:r>
            <a:r>
              <a:rPr lang="en-US" sz="3200" dirty="0">
                <a:latin typeface="+mj-lt"/>
              </a:rPr>
              <a:t>spin webs much faster than they did in the past” </a:t>
            </a:r>
            <a:r>
              <a:rPr lang="en-US" sz="3200" dirty="0" smtClean="0">
                <a:latin typeface="+mj-lt"/>
              </a:rPr>
              <a:t>(9).</a:t>
            </a:r>
          </a:p>
        </p:txBody>
      </p:sp>
    </p:spTree>
    <p:extLst>
      <p:ext uri="{BB962C8B-B14F-4D97-AF65-F5344CB8AC3E}">
        <p14:creationId xmlns:p14="http://schemas.microsoft.com/office/powerpoint/2010/main" val="193639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Explain the Quote</a:t>
            </a:r>
            <a:endParaRPr lang="en-US" sz="5400" dirty="0"/>
          </a:p>
        </p:txBody>
      </p:sp>
      <p:sp>
        <p:nvSpPr>
          <p:cNvPr id="3" name="Content Placeholder 2"/>
          <p:cNvSpPr>
            <a:spLocks noGrp="1"/>
          </p:cNvSpPr>
          <p:nvPr>
            <p:ph sz="quarter" idx="1"/>
          </p:nvPr>
        </p:nvSpPr>
        <p:spPr/>
        <p:txBody>
          <a:bodyPr>
            <a:normAutofit/>
          </a:bodyPr>
          <a:lstStyle/>
          <a:p>
            <a:r>
              <a:rPr lang="en-US" sz="4000" b="1" i="1" u="sng" dirty="0" smtClean="0">
                <a:latin typeface="+mj-lt"/>
              </a:rPr>
              <a:t>Immediately following</a:t>
            </a:r>
            <a:r>
              <a:rPr lang="en-US" sz="4000" dirty="0" smtClean="0">
                <a:latin typeface="+mj-lt"/>
              </a:rPr>
              <a:t> your quote, you should </a:t>
            </a:r>
            <a:r>
              <a:rPr lang="en-US" sz="4000" u="sng" dirty="0" smtClean="0">
                <a:latin typeface="+mj-lt"/>
              </a:rPr>
              <a:t>EXPLAIN</a:t>
            </a:r>
            <a:r>
              <a:rPr lang="en-US" sz="4000" dirty="0" smtClean="0">
                <a:latin typeface="+mj-lt"/>
              </a:rPr>
              <a:t> how the quote supports your claim. </a:t>
            </a:r>
          </a:p>
          <a:p>
            <a:r>
              <a:rPr lang="en-US" sz="4000" dirty="0" smtClean="0">
                <a:latin typeface="+mj-lt"/>
              </a:rPr>
              <a:t>Explain </a:t>
            </a:r>
            <a:r>
              <a:rPr lang="en-US" sz="4000" dirty="0">
                <a:latin typeface="+mj-lt"/>
              </a:rPr>
              <a:t>the connection between the quote and the specific point you are making in the paper.</a:t>
            </a:r>
          </a:p>
          <a:p>
            <a:r>
              <a:rPr lang="en-US" sz="4000" dirty="0">
                <a:latin typeface="+mj-lt"/>
              </a:rPr>
              <a:t>NEVER let a quote float!</a:t>
            </a:r>
          </a:p>
          <a:p>
            <a:endParaRPr lang="en-US" dirty="0" smtClean="0"/>
          </a:p>
          <a:p>
            <a:endParaRPr lang="en-US" dirty="0" smtClean="0"/>
          </a:p>
        </p:txBody>
      </p:sp>
    </p:spTree>
    <p:extLst>
      <p:ext uri="{BB962C8B-B14F-4D97-AF65-F5344CB8AC3E}">
        <p14:creationId xmlns:p14="http://schemas.microsoft.com/office/powerpoint/2010/main" val="99255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Never Let a Quote Float</a:t>
            </a:r>
            <a:endParaRPr lang="en-US" dirty="0"/>
          </a:p>
        </p:txBody>
      </p:sp>
      <p:sp>
        <p:nvSpPr>
          <p:cNvPr id="3" name="Content Placeholder 2"/>
          <p:cNvSpPr>
            <a:spLocks noGrp="1"/>
          </p:cNvSpPr>
          <p:nvPr>
            <p:ph sz="quarter" idx="1"/>
          </p:nvPr>
        </p:nvSpPr>
        <p:spPr/>
        <p:txBody>
          <a:bodyPr>
            <a:normAutofit/>
          </a:bodyPr>
          <a:lstStyle/>
          <a:p>
            <a:r>
              <a:rPr lang="en-US" sz="3600" dirty="0">
                <a:latin typeface="+mj-lt"/>
              </a:rPr>
              <a:t>Today, we are too self-centered. “</a:t>
            </a:r>
            <a:r>
              <a:rPr lang="en-US" sz="3600" dirty="0" smtClean="0">
                <a:latin typeface="+mj-lt"/>
              </a:rPr>
              <a:t>We are </a:t>
            </a:r>
            <a:r>
              <a:rPr lang="en-US" sz="3600" dirty="0">
                <a:latin typeface="+mj-lt"/>
              </a:rPr>
              <a:t>consumers-on-the-run . . . the </a:t>
            </a:r>
            <a:r>
              <a:rPr lang="en-US" sz="3600" dirty="0" smtClean="0">
                <a:latin typeface="+mj-lt"/>
              </a:rPr>
              <a:t>very notion </a:t>
            </a:r>
            <a:r>
              <a:rPr lang="en-US" sz="3600" dirty="0">
                <a:latin typeface="+mj-lt"/>
              </a:rPr>
              <a:t>of the family meal as a </a:t>
            </a:r>
            <a:r>
              <a:rPr lang="en-US" sz="3600" dirty="0" smtClean="0">
                <a:latin typeface="+mj-lt"/>
              </a:rPr>
              <a:t>sit-down occasion </a:t>
            </a:r>
            <a:r>
              <a:rPr lang="en-US" sz="3600" dirty="0">
                <a:latin typeface="+mj-lt"/>
              </a:rPr>
              <a:t>is vanishing. Adults </a:t>
            </a:r>
            <a:r>
              <a:rPr lang="en-US" sz="3600" dirty="0" smtClean="0">
                <a:latin typeface="+mj-lt"/>
              </a:rPr>
              <a:t>and children </a:t>
            </a:r>
            <a:r>
              <a:rPr lang="en-US" sz="3600" dirty="0">
                <a:latin typeface="+mj-lt"/>
              </a:rPr>
              <a:t>alike eat . . . on the way </a:t>
            </a:r>
            <a:r>
              <a:rPr lang="en-US" sz="3600" dirty="0" smtClean="0">
                <a:latin typeface="+mj-lt"/>
              </a:rPr>
              <a:t>to their </a:t>
            </a:r>
            <a:r>
              <a:rPr lang="en-US" sz="3600" dirty="0">
                <a:latin typeface="+mj-lt"/>
              </a:rPr>
              <a:t>next activity” (</a:t>
            </a:r>
            <a:r>
              <a:rPr lang="en-US" sz="3600" dirty="0" err="1">
                <a:latin typeface="+mj-lt"/>
              </a:rPr>
              <a:t>Gleick</a:t>
            </a:r>
            <a:r>
              <a:rPr lang="en-US" sz="3600" dirty="0">
                <a:latin typeface="+mj-lt"/>
              </a:rPr>
              <a:t> 148</a:t>
            </a:r>
            <a:r>
              <a:rPr lang="en-US" sz="3600" dirty="0" smtClean="0">
                <a:latin typeface="+mj-lt"/>
              </a:rPr>
              <a:t>). Everything </a:t>
            </a:r>
            <a:r>
              <a:rPr lang="en-US" sz="3600" dirty="0">
                <a:latin typeface="+mj-lt"/>
              </a:rPr>
              <a:t>is about what we want</a:t>
            </a:r>
            <a:r>
              <a:rPr lang="en-US" sz="3600" dirty="0" smtClean="0">
                <a:latin typeface="+mj-lt"/>
              </a:rPr>
              <a:t>. </a:t>
            </a:r>
          </a:p>
        </p:txBody>
      </p:sp>
    </p:spTree>
    <p:extLst>
      <p:ext uri="{BB962C8B-B14F-4D97-AF65-F5344CB8AC3E}">
        <p14:creationId xmlns:p14="http://schemas.microsoft.com/office/powerpoint/2010/main" val="15776789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2674</TotalTime>
  <Words>561</Words>
  <Application>Microsoft Office PowerPoint</Application>
  <PresentationFormat>On-screen Show (4:3)</PresentationFormat>
  <Paragraphs>46</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Franklin Gothic Book</vt:lpstr>
      <vt:lpstr>Perpetua</vt:lpstr>
      <vt:lpstr>Wingdings 2</vt:lpstr>
      <vt:lpstr>Equity</vt:lpstr>
      <vt:lpstr>How to Use Quotes in Your Writing: Remember to ICE Them!</vt:lpstr>
      <vt:lpstr>Why Use Quotes in Your Paper?</vt:lpstr>
      <vt:lpstr>Where to Use Quotes</vt:lpstr>
      <vt:lpstr>Always ICE Quotes</vt:lpstr>
      <vt:lpstr>Which quote has been introduced?</vt:lpstr>
      <vt:lpstr>Examples of ways to introduce quotes</vt:lpstr>
      <vt:lpstr>Cite Your Quote in MLA Format</vt:lpstr>
      <vt:lpstr>Explain the Quote</vt:lpstr>
      <vt:lpstr>Never Let a Quote Float</vt:lpstr>
      <vt:lpstr>Effective Quote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Quotes</dc:title>
  <dc:creator>Lori Blakesley</dc:creator>
  <cp:lastModifiedBy>Lori Blakesley</cp:lastModifiedBy>
  <cp:revision>136</cp:revision>
  <dcterms:created xsi:type="dcterms:W3CDTF">2011-02-13T21:28:03Z</dcterms:created>
  <dcterms:modified xsi:type="dcterms:W3CDTF">2019-01-24T13:22:45Z</dcterms:modified>
</cp:coreProperties>
</file>